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"/>
  </p:notesMasterIdLst>
  <p:handoutMasterIdLst>
    <p:handoutMasterId r:id="rId5"/>
  </p:handoutMasterIdLst>
  <p:sldIdLst>
    <p:sldId id="610" r:id="rId2"/>
    <p:sldId id="61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0000"/>
    <a:srgbClr val="0C275E"/>
    <a:srgbClr val="993366"/>
    <a:srgbClr val="52043E"/>
    <a:srgbClr val="0A204C"/>
    <a:srgbClr val="00FF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81871" autoAdjust="0"/>
  </p:normalViewPr>
  <p:slideViewPr>
    <p:cSldViewPr>
      <p:cViewPr varScale="1">
        <p:scale>
          <a:sx n="89" d="100"/>
          <a:sy n="89" d="100"/>
        </p:scale>
        <p:origin x="-15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D7DCA135-9304-4477-91CB-EE11742691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BCF0F35B-9BE4-4C82-8C5C-747296F504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D9722-45AD-4F16-9580-C4CDE069167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BE" smtClean="0"/>
              <a:t>Bivaluridin  </a:t>
            </a:r>
          </a:p>
          <a:p>
            <a:pPr eaLnBrk="1" hangingPunct="1"/>
            <a:r>
              <a:rPr lang="nl-BE" smtClean="0"/>
              <a:t>Tirofiban or eptifibatide (integrilin) in upstream protocol </a:t>
            </a:r>
          </a:p>
          <a:p>
            <a:pPr eaLnBrk="1" hangingPunct="1"/>
            <a:r>
              <a:rPr lang="nl-BE" smtClean="0"/>
              <a:t> when started in the cathlab:  abciximab</a:t>
            </a:r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310FC-F149-4B18-AE08-611B58E681F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99213" y="457200"/>
            <a:ext cx="2058987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20663" y="457200"/>
            <a:ext cx="6026150" cy="5638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tx2"/>
            </a:gs>
            <a:gs pos="50000">
              <a:srgbClr val="0A204C"/>
            </a:gs>
            <a:gs pos="100000">
              <a:schemeClr val="tx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white">
          <a:xfrm>
            <a:off x="-3175" y="-6350"/>
            <a:ext cx="9166225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206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89" name="Freeform 5"/>
          <p:cNvSpPr>
            <a:spLocks/>
          </p:cNvSpPr>
          <p:nvPr/>
        </p:nvSpPr>
        <p:spPr bwMode="auto">
          <a:xfrm>
            <a:off x="0" y="228600"/>
            <a:ext cx="9177338" cy="160655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3925" y="720"/>
              </a:cxn>
              <a:cxn ang="0">
                <a:pos x="4555" y="709"/>
              </a:cxn>
              <a:cxn ang="0">
                <a:pos x="4752" y="651"/>
              </a:cxn>
              <a:cxn ang="0">
                <a:pos x="4843" y="656"/>
              </a:cxn>
              <a:cxn ang="0">
                <a:pos x="4953" y="725"/>
              </a:cxn>
              <a:cxn ang="0">
                <a:pos x="5144" y="751"/>
              </a:cxn>
              <a:cxn ang="0">
                <a:pos x="5215" y="766"/>
              </a:cxn>
              <a:cxn ang="0">
                <a:pos x="5267" y="20"/>
              </a:cxn>
              <a:cxn ang="0">
                <a:pos x="5339" y="881"/>
              </a:cxn>
              <a:cxn ang="0">
                <a:pos x="5402" y="807"/>
              </a:cxn>
              <a:cxn ang="0">
                <a:pos x="5518" y="755"/>
              </a:cxn>
              <a:cxn ang="0">
                <a:pos x="5656" y="613"/>
              </a:cxn>
              <a:cxn ang="0">
                <a:pos x="5771" y="613"/>
              </a:cxn>
              <a:cxn ang="0">
                <a:pos x="5924" y="705"/>
              </a:cxn>
              <a:cxn ang="0">
                <a:pos x="6504" y="712"/>
              </a:cxn>
            </a:cxnLst>
            <a:rect l="0" t="0" r="r" b="b"/>
            <a:pathLst>
              <a:path w="6504" h="1012">
                <a:moveTo>
                  <a:pt x="0" y="720"/>
                </a:moveTo>
                <a:cubicBezTo>
                  <a:pt x="654" y="720"/>
                  <a:pt x="3166" y="721"/>
                  <a:pt x="3925" y="720"/>
                </a:cubicBezTo>
                <a:cubicBezTo>
                  <a:pt x="4684" y="718"/>
                  <a:pt x="4417" y="720"/>
                  <a:pt x="4555" y="709"/>
                </a:cubicBezTo>
                <a:cubicBezTo>
                  <a:pt x="4692" y="697"/>
                  <a:pt x="4704" y="659"/>
                  <a:pt x="4752" y="651"/>
                </a:cubicBezTo>
                <a:cubicBezTo>
                  <a:pt x="4799" y="642"/>
                  <a:pt x="4809" y="643"/>
                  <a:pt x="4843" y="656"/>
                </a:cubicBezTo>
                <a:cubicBezTo>
                  <a:pt x="4876" y="668"/>
                  <a:pt x="4902" y="709"/>
                  <a:pt x="4953" y="725"/>
                </a:cubicBezTo>
                <a:cubicBezTo>
                  <a:pt x="5003" y="740"/>
                  <a:pt x="5100" y="744"/>
                  <a:pt x="5144" y="751"/>
                </a:cubicBezTo>
                <a:cubicBezTo>
                  <a:pt x="5187" y="757"/>
                  <a:pt x="5194" y="888"/>
                  <a:pt x="5215" y="766"/>
                </a:cubicBezTo>
                <a:cubicBezTo>
                  <a:pt x="5236" y="643"/>
                  <a:pt x="5246" y="0"/>
                  <a:pt x="5267" y="20"/>
                </a:cubicBezTo>
                <a:cubicBezTo>
                  <a:pt x="5288" y="38"/>
                  <a:pt x="5316" y="750"/>
                  <a:pt x="5339" y="881"/>
                </a:cubicBezTo>
                <a:cubicBezTo>
                  <a:pt x="5361" y="1012"/>
                  <a:pt x="5371" y="828"/>
                  <a:pt x="5402" y="807"/>
                </a:cubicBezTo>
                <a:cubicBezTo>
                  <a:pt x="5431" y="785"/>
                  <a:pt x="5475" y="787"/>
                  <a:pt x="5518" y="755"/>
                </a:cubicBezTo>
                <a:cubicBezTo>
                  <a:pt x="5560" y="722"/>
                  <a:pt x="5613" y="636"/>
                  <a:pt x="5656" y="613"/>
                </a:cubicBezTo>
                <a:cubicBezTo>
                  <a:pt x="5698" y="589"/>
                  <a:pt x="5726" y="597"/>
                  <a:pt x="5771" y="613"/>
                </a:cubicBezTo>
                <a:cubicBezTo>
                  <a:pt x="5815" y="627"/>
                  <a:pt x="5801" y="688"/>
                  <a:pt x="5924" y="705"/>
                </a:cubicBezTo>
                <a:cubicBezTo>
                  <a:pt x="6046" y="721"/>
                  <a:pt x="6383" y="710"/>
                  <a:pt x="6504" y="712"/>
                </a:cubicBezTo>
              </a:path>
            </a:pathLst>
          </a:custGeom>
          <a:noFill/>
          <a:ln w="76200" cmpd="sng">
            <a:solidFill>
              <a:srgbClr val="4545C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ADAAA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99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99"/>
          </a:solidFill>
          <a:latin typeface="+mn-lt"/>
        </a:defRPr>
      </a:lvl2pPr>
      <a:lvl3pPr marL="12763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99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99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99"/>
          </a:solidFill>
          <a:latin typeface="+mn-lt"/>
        </a:defRPr>
      </a:lvl5pPr>
      <a:lvl6pPr marL="25717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99"/>
          </a:solidFill>
          <a:latin typeface="+mn-lt"/>
        </a:defRPr>
      </a:lvl6pPr>
      <a:lvl7pPr marL="30289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99"/>
          </a:solidFill>
          <a:latin typeface="+mn-lt"/>
        </a:defRPr>
      </a:lvl7pPr>
      <a:lvl8pPr marL="34861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99"/>
          </a:solidFill>
          <a:latin typeface="+mn-lt"/>
        </a:defRPr>
      </a:lvl8pPr>
      <a:lvl9pPr marL="39433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99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569325" cy="762000"/>
          </a:xfrm>
        </p:spPr>
        <p:txBody>
          <a:bodyPr/>
          <a:lstStyle/>
          <a:p>
            <a:r>
              <a:rPr lang="nl-NL" smtClean="0"/>
              <a:t>Acute coronary syndrome  without ST elevation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259632" y="764704"/>
            <a:ext cx="6697662" cy="1015663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BE" sz="2400" dirty="0" smtClean="0">
                <a:latin typeface="Times New Roman" pitchFamily="18" charset="0"/>
              </a:rPr>
              <a:t>ASA  </a:t>
            </a:r>
            <a:r>
              <a:rPr lang="nl-BE" sz="2400" dirty="0">
                <a:latin typeface="Times New Roman" pitchFamily="18" charset="0"/>
              </a:rPr>
              <a:t>-  </a:t>
            </a:r>
            <a:r>
              <a:rPr lang="nl-BE" sz="2400" dirty="0" err="1">
                <a:latin typeface="Times New Roman" pitchFamily="18" charset="0"/>
              </a:rPr>
              <a:t>Nitrate</a:t>
            </a:r>
            <a:r>
              <a:rPr lang="nl-BE" sz="2400" dirty="0">
                <a:latin typeface="Times New Roman" pitchFamily="18" charset="0"/>
              </a:rPr>
              <a:t> -  </a:t>
            </a:r>
            <a:r>
              <a:rPr lang="nl-BE" sz="2400" dirty="0" err="1">
                <a:latin typeface="Times New Roman" pitchFamily="18" charset="0"/>
              </a:rPr>
              <a:t>Beta-blocker</a:t>
            </a:r>
            <a:r>
              <a:rPr lang="nl-BE" sz="2400" dirty="0">
                <a:latin typeface="Times New Roman" pitchFamily="18" charset="0"/>
              </a:rPr>
              <a:t> </a:t>
            </a:r>
            <a:r>
              <a:rPr lang="nl-BE" sz="2400" dirty="0" smtClean="0">
                <a:latin typeface="Times New Roman" pitchFamily="18" charset="0"/>
              </a:rPr>
              <a:t>–</a:t>
            </a:r>
          </a:p>
          <a:p>
            <a:pPr algn="ctr" eaLnBrk="0" hangingPunct="0">
              <a:spcBef>
                <a:spcPct val="50000"/>
              </a:spcBef>
            </a:pPr>
            <a:r>
              <a:rPr lang="nl-BE" sz="2400" dirty="0" smtClean="0">
                <a:latin typeface="Times New Roman" pitchFamily="18" charset="0"/>
              </a:rPr>
              <a:t>P2Y</a:t>
            </a:r>
            <a:r>
              <a:rPr lang="nl-BE" sz="2400" baseline="-25000" dirty="0" smtClean="0">
                <a:latin typeface="Times New Roman" pitchFamily="18" charset="0"/>
              </a:rPr>
              <a:t>12</a:t>
            </a:r>
            <a:r>
              <a:rPr lang="nl-BE" sz="2400" dirty="0" smtClean="0">
                <a:latin typeface="Times New Roman" pitchFamily="18" charset="0"/>
              </a:rPr>
              <a:t> </a:t>
            </a:r>
            <a:r>
              <a:rPr lang="nl-BE" sz="2400" dirty="0" err="1" smtClean="0">
                <a:latin typeface="Times New Roman" pitchFamily="18" charset="0"/>
              </a:rPr>
              <a:t>inhibitor</a:t>
            </a:r>
            <a:r>
              <a:rPr lang="nl-BE" sz="2400" dirty="0" smtClean="0">
                <a:latin typeface="Times New Roman" pitchFamily="18" charset="0"/>
              </a:rPr>
              <a:t> # - </a:t>
            </a:r>
            <a:r>
              <a:rPr lang="nl-BE" sz="2400" dirty="0" err="1">
                <a:latin typeface="Times New Roman" pitchFamily="18" charset="0"/>
              </a:rPr>
              <a:t>Anticoagulation</a:t>
            </a:r>
            <a:r>
              <a:rPr lang="nl-BE" sz="2400" dirty="0">
                <a:latin typeface="Times New Roman" pitchFamily="18" charset="0"/>
              </a:rPr>
              <a:t>*</a:t>
            </a:r>
            <a:endParaRPr lang="nl-NL" sz="2400" dirty="0">
              <a:latin typeface="Times New Roman" pitchFamily="18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3059113" y="177323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7164388" y="177323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503238" y="3052763"/>
            <a:ext cx="863600" cy="39211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65138" y="2062163"/>
            <a:ext cx="5616575" cy="138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/>
              <a:t>                                      </a:t>
            </a:r>
            <a:r>
              <a:rPr lang="nl-BE" sz="1800" u="sng"/>
              <a:t>HIGH  RISK </a:t>
            </a:r>
          </a:p>
          <a:p>
            <a:pPr>
              <a:spcBef>
                <a:spcPct val="50000"/>
              </a:spcBef>
            </a:pPr>
            <a:r>
              <a:rPr lang="nl-BE" sz="1600"/>
              <a:t> </a:t>
            </a:r>
            <a:r>
              <a:rPr lang="nl-BE"/>
              <a:t>Recurrent  severe  ischemia                  Elevated troponin</a:t>
            </a:r>
          </a:p>
          <a:p>
            <a:pPr>
              <a:spcBef>
                <a:spcPct val="50000"/>
              </a:spcBef>
            </a:pPr>
            <a:r>
              <a:rPr lang="nl-BE"/>
              <a:t> Hemodynamic  instability  	           Early post infarct angina                                    </a:t>
            </a:r>
          </a:p>
          <a:p>
            <a:pPr>
              <a:spcBef>
                <a:spcPct val="50000"/>
              </a:spcBef>
            </a:pPr>
            <a:r>
              <a:rPr lang="nl-BE"/>
              <a:t> Major arrhythmias </a:t>
            </a:r>
            <a:r>
              <a:rPr lang="nl-BE" sz="1200"/>
              <a:t>(VF, VT)                         </a:t>
            </a:r>
            <a:r>
              <a:rPr lang="nl-BE"/>
              <a:t>Diabetes mellitus</a:t>
            </a:r>
            <a:r>
              <a:rPr lang="nl-BE" sz="1200"/>
              <a:t>  #</a:t>
            </a:r>
            <a:endParaRPr lang="nl-NL" sz="1200"/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465138" y="3790950"/>
            <a:ext cx="5618162" cy="9382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/>
              <a:t>                                  </a:t>
            </a:r>
            <a:r>
              <a:rPr lang="nl-BE" sz="1800"/>
              <a:t>Coronarography</a:t>
            </a:r>
          </a:p>
          <a:p>
            <a:pPr>
              <a:spcBef>
                <a:spcPct val="30000"/>
              </a:spcBef>
            </a:pPr>
            <a:r>
              <a:rPr lang="nl-BE" sz="1600"/>
              <a:t>          Urgent (&lt; 2h)                              Early  (&lt; 72h)</a:t>
            </a:r>
          </a:p>
          <a:p>
            <a:r>
              <a:rPr lang="nl-BE" sz="1600"/>
              <a:t>                                                        (&lt; 24h if Grace &gt; 140)                  </a:t>
            </a:r>
            <a:endParaRPr lang="nl-NL" sz="1600"/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6370638" y="2062163"/>
            <a:ext cx="2305050" cy="13871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nl-BE" dirty="0"/>
              <a:t>         </a:t>
            </a:r>
            <a:r>
              <a:rPr lang="nl-BE" sz="1800" u="sng" dirty="0"/>
              <a:t>LOW  RISK</a:t>
            </a:r>
            <a:r>
              <a:rPr lang="nl-BE" u="sng" dirty="0"/>
              <a:t> </a:t>
            </a:r>
          </a:p>
          <a:p>
            <a:pPr>
              <a:spcBef>
                <a:spcPct val="50000"/>
              </a:spcBef>
            </a:pPr>
            <a:r>
              <a:rPr lang="nl-BE" dirty="0"/>
              <a:t>No </a:t>
            </a:r>
            <a:r>
              <a:rPr lang="nl-BE" dirty="0" err="1"/>
              <a:t>recurrent</a:t>
            </a:r>
            <a:r>
              <a:rPr lang="nl-BE" dirty="0"/>
              <a:t> </a:t>
            </a:r>
            <a:r>
              <a:rPr lang="nl-BE" dirty="0" err="1"/>
              <a:t>ischemia</a:t>
            </a:r>
            <a:endParaRPr lang="nl-BE" dirty="0"/>
          </a:p>
          <a:p>
            <a:pPr>
              <a:spcBef>
                <a:spcPct val="50000"/>
              </a:spcBef>
            </a:pPr>
            <a:r>
              <a:rPr lang="nl-BE" dirty="0" smtClean="0"/>
              <a:t>No </a:t>
            </a:r>
            <a:r>
              <a:rPr lang="nl-BE" dirty="0" err="1" smtClean="0"/>
              <a:t>troponin</a:t>
            </a:r>
            <a:r>
              <a:rPr lang="nl-BE" dirty="0" smtClean="0"/>
              <a:t> </a:t>
            </a:r>
            <a:r>
              <a:rPr lang="nl-BE" dirty="0" err="1" smtClean="0"/>
              <a:t>rise</a:t>
            </a:r>
            <a:endParaRPr lang="nl-BE" dirty="0"/>
          </a:p>
          <a:p>
            <a:pPr>
              <a:spcBef>
                <a:spcPct val="50000"/>
              </a:spcBef>
            </a:pPr>
            <a:r>
              <a:rPr lang="nl-BE" dirty="0"/>
              <a:t>No diabetes</a:t>
            </a:r>
          </a:p>
          <a:p>
            <a:pPr>
              <a:spcBef>
                <a:spcPct val="50000"/>
              </a:spcBef>
            </a:pPr>
            <a:endParaRPr lang="nl-NL" sz="200" dirty="0"/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6370638" y="3790950"/>
            <a:ext cx="2303462" cy="9223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endParaRPr lang="nl-BE" sz="900" u="sng"/>
          </a:p>
          <a:p>
            <a:pPr algn="ctr">
              <a:spcBef>
                <a:spcPct val="50000"/>
              </a:spcBef>
            </a:pPr>
            <a:r>
              <a:rPr lang="nl-BE" sz="1600"/>
              <a:t>Non-invasive testing</a:t>
            </a:r>
          </a:p>
          <a:p>
            <a:pPr algn="ctr">
              <a:spcBef>
                <a:spcPct val="30000"/>
              </a:spcBef>
            </a:pPr>
            <a:r>
              <a:rPr lang="nl-BE" sz="1600" u="sng"/>
              <a:t> </a:t>
            </a:r>
            <a:endParaRPr lang="nl-BE"/>
          </a:p>
        </p:txBody>
      </p:sp>
      <p:sp>
        <p:nvSpPr>
          <p:cNvPr id="15370" name="Line 26"/>
          <p:cNvSpPr>
            <a:spLocks noChangeShapeType="1"/>
          </p:cNvSpPr>
          <p:nvPr/>
        </p:nvSpPr>
        <p:spPr bwMode="auto">
          <a:xfrm>
            <a:off x="4570413" y="343058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71" name="Line 26"/>
          <p:cNvSpPr>
            <a:spLocks noChangeShapeType="1"/>
          </p:cNvSpPr>
          <p:nvPr/>
        </p:nvSpPr>
        <p:spPr bwMode="auto">
          <a:xfrm>
            <a:off x="1833563" y="343058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76" name="Line 26"/>
          <p:cNvSpPr>
            <a:spLocks noChangeShapeType="1"/>
          </p:cNvSpPr>
          <p:nvPr/>
        </p:nvSpPr>
        <p:spPr bwMode="auto">
          <a:xfrm>
            <a:off x="7450138" y="343058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77" name="Rectangle 12"/>
          <p:cNvSpPr>
            <a:spLocks noChangeArrowheads="1"/>
          </p:cNvSpPr>
          <p:nvPr/>
        </p:nvSpPr>
        <p:spPr bwMode="auto">
          <a:xfrm>
            <a:off x="468313" y="4797425"/>
            <a:ext cx="5618162" cy="6397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600" dirty="0" err="1" smtClean="0"/>
              <a:t>Consider</a:t>
            </a:r>
            <a:r>
              <a:rPr lang="nl-BE" sz="1600" dirty="0" smtClean="0"/>
              <a:t> IIB-IIIA </a:t>
            </a:r>
            <a:r>
              <a:rPr lang="nl-BE" sz="1600" dirty="0"/>
              <a:t>antagonist + </a:t>
            </a:r>
            <a:r>
              <a:rPr lang="nl-BE" sz="1600" dirty="0" err="1"/>
              <a:t>heparin</a:t>
            </a:r>
            <a:r>
              <a:rPr lang="nl-BE" sz="1600" dirty="0"/>
              <a:t>  </a:t>
            </a:r>
          </a:p>
          <a:p>
            <a:pPr algn="ctr">
              <a:spcBef>
                <a:spcPct val="20000"/>
              </a:spcBef>
            </a:pPr>
            <a:r>
              <a:rPr lang="nl-BE" sz="1600" i="1" dirty="0"/>
              <a:t>OR</a:t>
            </a:r>
            <a:r>
              <a:rPr lang="nl-BE" sz="1600" dirty="0"/>
              <a:t>  </a:t>
            </a:r>
            <a:r>
              <a:rPr lang="nl-BE" sz="1600" dirty="0" err="1"/>
              <a:t>bivalirudin</a:t>
            </a:r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>
            <a:off x="611560" y="5589240"/>
            <a:ext cx="7128792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 dirty="0" smtClean="0"/>
              <a:t>*</a:t>
            </a:r>
            <a:r>
              <a:rPr lang="nl-BE" sz="1200" dirty="0" err="1" smtClean="0"/>
              <a:t>Anticoagulation</a:t>
            </a:r>
            <a:r>
              <a:rPr lang="nl-BE" sz="1200" u="sng" dirty="0" smtClean="0"/>
              <a:t>:</a:t>
            </a:r>
            <a:r>
              <a:rPr lang="nl-BE" sz="1200" dirty="0" smtClean="0"/>
              <a:t>  </a:t>
            </a:r>
            <a:r>
              <a:rPr lang="nl-BE" sz="1200" dirty="0" err="1" smtClean="0"/>
              <a:t>Fondaparinux</a:t>
            </a:r>
            <a:r>
              <a:rPr lang="nl-BE" sz="1200" dirty="0" smtClean="0"/>
              <a:t> (+UHF in case of PCI) / </a:t>
            </a:r>
            <a:r>
              <a:rPr lang="nl-BE" sz="1200" dirty="0" err="1" smtClean="0"/>
              <a:t>Enoxaparin</a:t>
            </a:r>
            <a:r>
              <a:rPr lang="nl-BE" sz="1200" dirty="0" smtClean="0"/>
              <a:t> / UFH</a:t>
            </a:r>
          </a:p>
          <a:p>
            <a:pPr>
              <a:spcBef>
                <a:spcPct val="50000"/>
              </a:spcBef>
            </a:pPr>
            <a:endParaRPr lang="nl-BE" sz="1200" dirty="0" smtClean="0"/>
          </a:p>
          <a:p>
            <a:r>
              <a:rPr lang="nl-BE" sz="1200" dirty="0" smtClean="0"/>
              <a:t># </a:t>
            </a:r>
            <a:r>
              <a:rPr lang="fr-FR" sz="1200" dirty="0" smtClean="0">
                <a:solidFill>
                  <a:prstClr val="white"/>
                </a:solidFill>
                <a:latin typeface="Verdana" pitchFamily="34" charset="0"/>
              </a:rPr>
              <a:t>P2Y</a:t>
            </a:r>
            <a:r>
              <a:rPr lang="fr-FR" sz="1200" baseline="-25000" dirty="0" smtClean="0">
                <a:solidFill>
                  <a:prstClr val="white"/>
                </a:solidFill>
                <a:latin typeface="Verdana" pitchFamily="34" charset="0"/>
              </a:rPr>
              <a:t>12</a:t>
            </a:r>
            <a:r>
              <a:rPr lang="fr-FR" sz="1200" dirty="0" smtClean="0">
                <a:solidFill>
                  <a:prstClr val="white"/>
                </a:solidFill>
                <a:latin typeface="Verdana" pitchFamily="34" charset="0"/>
              </a:rPr>
              <a:t> </a:t>
            </a:r>
            <a:r>
              <a:rPr lang="fr-FR" sz="1200" dirty="0" err="1" smtClean="0">
                <a:solidFill>
                  <a:prstClr val="white"/>
                </a:solidFill>
                <a:latin typeface="Verdana" pitchFamily="34" charset="0"/>
              </a:rPr>
              <a:t>inhibitor</a:t>
            </a:r>
            <a:r>
              <a:rPr lang="fr-FR" sz="1200" dirty="0" smtClean="0">
                <a:solidFill>
                  <a:prstClr val="white"/>
                </a:solidFill>
                <a:latin typeface="Verdana" pitchFamily="34" charset="0"/>
              </a:rPr>
              <a:t>: </a:t>
            </a:r>
            <a:r>
              <a:rPr lang="fr-FR" sz="1200" dirty="0" err="1" smtClean="0">
                <a:solidFill>
                  <a:prstClr val="white"/>
                </a:solidFill>
                <a:latin typeface="Verdana" pitchFamily="34" charset="0"/>
              </a:rPr>
              <a:t>Ticagrelor</a:t>
            </a:r>
            <a:r>
              <a:rPr lang="fr-FR" sz="1200" dirty="0" smtClean="0">
                <a:solidFill>
                  <a:prstClr val="white"/>
                </a:solidFill>
                <a:latin typeface="Verdana" pitchFamily="34" charset="0"/>
              </a:rPr>
              <a:t> /</a:t>
            </a:r>
            <a:r>
              <a:rPr lang="nl-BE" sz="1200" dirty="0" smtClean="0"/>
              <a:t> </a:t>
            </a:r>
            <a:r>
              <a:rPr lang="nl-BE" sz="1200" dirty="0" err="1" smtClean="0"/>
              <a:t>Prasugrel</a:t>
            </a:r>
            <a:r>
              <a:rPr lang="nl-BE" sz="1200" dirty="0" smtClean="0"/>
              <a:t> </a:t>
            </a:r>
            <a:r>
              <a:rPr lang="nl-BE" sz="1200" b="0" dirty="0" smtClean="0"/>
              <a:t>(</a:t>
            </a:r>
            <a:r>
              <a:rPr lang="en-US" sz="1200" b="0" dirty="0" smtClean="0"/>
              <a:t>reimbursement only in diabetic patients with PCI </a:t>
            </a:r>
            <a:r>
              <a:rPr lang="nl-BE" sz="1200" b="0" dirty="0" smtClean="0"/>
              <a:t>)</a:t>
            </a:r>
          </a:p>
          <a:p>
            <a:r>
              <a:rPr lang="nl-BE" sz="1200" b="0" dirty="0" smtClean="0"/>
              <a:t>                                      </a:t>
            </a:r>
            <a:r>
              <a:rPr lang="nl-BE" sz="1200" dirty="0" err="1" smtClean="0">
                <a:latin typeface="Verdana" pitchFamily="34" charset="0"/>
              </a:rPr>
              <a:t>clopidogrel</a:t>
            </a:r>
            <a:r>
              <a:rPr lang="nl-BE" sz="1200" dirty="0" smtClean="0">
                <a:latin typeface="Verdana" pitchFamily="34" charset="0"/>
              </a:rPr>
              <a:t> </a:t>
            </a:r>
            <a:r>
              <a:rPr lang="nl-BE" sz="1200" b="0" dirty="0" smtClean="0">
                <a:latin typeface="Verdana" pitchFamily="34" charset="0"/>
              </a:rPr>
              <a:t> (high </a:t>
            </a:r>
            <a:r>
              <a:rPr lang="nl-BE" sz="1200" b="0" dirty="0" err="1" smtClean="0">
                <a:latin typeface="Verdana" pitchFamily="34" charset="0"/>
              </a:rPr>
              <a:t>bleeding</a:t>
            </a:r>
            <a:r>
              <a:rPr lang="nl-BE" sz="1200" b="0" dirty="0" smtClean="0">
                <a:latin typeface="Verdana" pitchFamily="34" charset="0"/>
              </a:rPr>
              <a:t> risk </a:t>
            </a:r>
            <a:r>
              <a:rPr lang="nl-BE" sz="1200" b="0" dirty="0" err="1" smtClean="0">
                <a:latin typeface="Verdana" pitchFamily="34" charset="0"/>
              </a:rPr>
              <a:t>or</a:t>
            </a:r>
            <a:r>
              <a:rPr lang="nl-BE" sz="1200" b="0" dirty="0" smtClean="0">
                <a:latin typeface="Verdana" pitchFamily="34" charset="0"/>
              </a:rPr>
              <a:t> low risk ACS</a:t>
            </a:r>
            <a:r>
              <a:rPr lang="nl-BE" sz="1200" b="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87" name="Line 31"/>
          <p:cNvSpPr>
            <a:spLocks noChangeShapeType="1"/>
          </p:cNvSpPr>
          <p:nvPr/>
        </p:nvSpPr>
        <p:spPr bwMode="auto">
          <a:xfrm>
            <a:off x="7235825" y="5013325"/>
            <a:ext cx="0" cy="274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" name="Line 31"/>
          <p:cNvSpPr>
            <a:spLocks noChangeShapeType="1"/>
          </p:cNvSpPr>
          <p:nvPr/>
        </p:nvSpPr>
        <p:spPr bwMode="auto">
          <a:xfrm>
            <a:off x="5292725" y="5013325"/>
            <a:ext cx="0" cy="274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41" name="Line 13"/>
          <p:cNvSpPr>
            <a:spLocks noChangeShapeType="1"/>
          </p:cNvSpPr>
          <p:nvPr/>
        </p:nvSpPr>
        <p:spPr bwMode="auto">
          <a:xfrm>
            <a:off x="6300788" y="4529138"/>
            <a:ext cx="0" cy="19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H="1">
            <a:off x="6300788" y="3716338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273925" cy="668338"/>
          </a:xfrm>
        </p:spPr>
        <p:txBody>
          <a:bodyPr/>
          <a:lstStyle/>
          <a:p>
            <a:r>
              <a:rPr lang="nl-BE" smtClean="0"/>
              <a:t> ST elevation MI  </a:t>
            </a:r>
            <a:r>
              <a:rPr lang="nl-BE" sz="2400" smtClean="0"/>
              <a:t>(&lt;12 h after onset of pain)</a:t>
            </a:r>
            <a:endParaRPr lang="nl-NL" sz="2400" smtClean="0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468313" y="1344613"/>
            <a:ext cx="2735262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90000"/>
              </a:spcBef>
            </a:pPr>
            <a:endParaRPr lang="nl-BE" sz="800"/>
          </a:p>
          <a:p>
            <a:pPr algn="ctr"/>
            <a:r>
              <a:rPr lang="nl-BE" sz="1800"/>
              <a:t>Admission in </a:t>
            </a:r>
          </a:p>
          <a:p>
            <a:pPr algn="ctr">
              <a:spcBef>
                <a:spcPct val="30000"/>
              </a:spcBef>
            </a:pPr>
            <a:r>
              <a:rPr lang="nl-BE" sz="1800"/>
              <a:t>PCI-center</a:t>
            </a:r>
          </a:p>
          <a:p>
            <a:pPr algn="ctr">
              <a:spcBef>
                <a:spcPct val="50000"/>
              </a:spcBef>
            </a:pPr>
            <a:endParaRPr lang="nl-NL" sz="300"/>
          </a:p>
        </p:txBody>
      </p:sp>
      <p:sp>
        <p:nvSpPr>
          <p:cNvPr id="557060" name="Line 4"/>
          <p:cNvSpPr>
            <a:spLocks noChangeShapeType="1"/>
          </p:cNvSpPr>
          <p:nvPr/>
        </p:nvSpPr>
        <p:spPr bwMode="auto">
          <a:xfrm>
            <a:off x="1835150" y="2276475"/>
            <a:ext cx="0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468313" y="4724400"/>
            <a:ext cx="2736850" cy="13410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 dirty="0" err="1"/>
              <a:t>Primary</a:t>
            </a:r>
            <a:r>
              <a:rPr lang="nl-BE" sz="2000" dirty="0"/>
              <a:t> PCI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nl-BE" sz="1600" dirty="0"/>
              <a:t> </a:t>
            </a:r>
            <a:r>
              <a:rPr lang="nl-BE" sz="1600" dirty="0" err="1"/>
              <a:t>Thrombus</a:t>
            </a:r>
            <a:r>
              <a:rPr lang="nl-BE" sz="1600" dirty="0"/>
              <a:t> </a:t>
            </a:r>
            <a:r>
              <a:rPr lang="nl-BE" sz="1600" dirty="0" err="1"/>
              <a:t>aspiration</a:t>
            </a:r>
            <a:r>
              <a:rPr lang="nl-BE" sz="2000" dirty="0"/>
              <a:t> 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nl-BE" dirty="0"/>
              <a:t> </a:t>
            </a:r>
            <a:r>
              <a:rPr lang="nl-BE" dirty="0" smtClean="0"/>
              <a:t> </a:t>
            </a:r>
            <a:r>
              <a:rPr lang="nl-BE" sz="1600" dirty="0" err="1" smtClean="0"/>
              <a:t>Bivalirudin</a:t>
            </a:r>
            <a:endParaRPr lang="nl-BE" dirty="0" smtClean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nl-BE" sz="1200" dirty="0" smtClean="0"/>
              <a:t> ( </a:t>
            </a:r>
            <a:r>
              <a:rPr lang="nl-BE" sz="1200" dirty="0" err="1" smtClean="0"/>
              <a:t>IIB-IIIa</a:t>
            </a:r>
            <a:r>
              <a:rPr lang="nl-BE" sz="1200" dirty="0" smtClean="0"/>
              <a:t> </a:t>
            </a:r>
            <a:r>
              <a:rPr lang="nl-BE" sz="1200" dirty="0" err="1" smtClean="0"/>
              <a:t>antagonists</a:t>
            </a:r>
            <a:r>
              <a:rPr lang="nl-BE" sz="1200" dirty="0" smtClean="0"/>
              <a:t>  </a:t>
            </a:r>
            <a:r>
              <a:rPr lang="nl-BE" sz="1200" dirty="0" err="1" smtClean="0"/>
              <a:t>for</a:t>
            </a:r>
            <a:r>
              <a:rPr lang="nl-BE" sz="1200" dirty="0" smtClean="0"/>
              <a:t> </a:t>
            </a:r>
            <a:r>
              <a:rPr lang="nl-BE" sz="1200" dirty="0" err="1" smtClean="0"/>
              <a:t>bail-out</a:t>
            </a:r>
            <a:r>
              <a:rPr lang="nl-BE" sz="1200" dirty="0" smtClean="0"/>
              <a:t>)</a:t>
            </a:r>
            <a:endParaRPr lang="nl-BE" sz="1200" dirty="0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995738" y="1350963"/>
            <a:ext cx="4679950" cy="92551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nl-BE" sz="1800"/>
              <a:t>Admission in non-PCI-center </a:t>
            </a:r>
          </a:p>
          <a:p>
            <a:r>
              <a:rPr lang="nl-BE" sz="1800" i="1"/>
              <a:t>                                   OR</a:t>
            </a:r>
          </a:p>
          <a:p>
            <a:pPr algn="ctr"/>
            <a:r>
              <a:rPr lang="nl-BE" sz="1800"/>
              <a:t> 1</a:t>
            </a:r>
            <a:r>
              <a:rPr lang="nl-BE" sz="1800" baseline="30000"/>
              <a:t>st</a:t>
            </a:r>
            <a:r>
              <a:rPr lang="nl-BE" sz="1800"/>
              <a:t> medical contact outside hospital </a:t>
            </a:r>
            <a:endParaRPr lang="nl-NL" sz="1800"/>
          </a:p>
        </p:txBody>
      </p:sp>
      <p:sp>
        <p:nvSpPr>
          <p:cNvPr id="557063" name="Text Box 7"/>
          <p:cNvSpPr txBox="1">
            <a:spLocks noChangeArrowheads="1"/>
          </p:cNvSpPr>
          <p:nvPr/>
        </p:nvSpPr>
        <p:spPr bwMode="auto">
          <a:xfrm>
            <a:off x="3995738" y="2492375"/>
            <a:ext cx="4679950" cy="1406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buFontTx/>
              <a:buChar char="•"/>
            </a:pPr>
            <a:r>
              <a:rPr lang="nl-BE" sz="1600"/>
              <a:t>Transfer time to PCI center &lt; 90 min</a:t>
            </a:r>
          </a:p>
          <a:p>
            <a:pPr marL="342900" indent="-342900"/>
            <a:r>
              <a:rPr lang="nl-BE"/>
              <a:t>        (transfer time&lt;60 if ischemic time&lt;2h)</a:t>
            </a:r>
            <a:endParaRPr lang="nl-NL"/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nl-BE" sz="1600"/>
              <a:t>Hemodynamic instability </a:t>
            </a:r>
          </a:p>
          <a:p>
            <a:pPr marL="342900" indent="-342900"/>
            <a:r>
              <a:rPr lang="nl-BE"/>
              <a:t>        </a:t>
            </a:r>
            <a:r>
              <a:rPr lang="nl-BE" sz="1200"/>
              <a:t>(shock / cardiac failure/ malignant arrhythmias)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nl-BE"/>
              <a:t>C</a:t>
            </a:r>
            <a:r>
              <a:rPr lang="nl-BE" sz="1600"/>
              <a:t>ontra-indication thrombolysis</a:t>
            </a:r>
          </a:p>
        </p:txBody>
      </p:sp>
      <p:sp>
        <p:nvSpPr>
          <p:cNvPr id="557064" name="Line 8"/>
          <p:cNvSpPr>
            <a:spLocks noChangeShapeType="1"/>
          </p:cNvSpPr>
          <p:nvPr/>
        </p:nvSpPr>
        <p:spPr bwMode="auto">
          <a:xfrm flipH="1">
            <a:off x="1835150" y="3213100"/>
            <a:ext cx="865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57065" name="Rectangle 9"/>
          <p:cNvSpPr>
            <a:spLocks noChangeArrowheads="1"/>
          </p:cNvSpPr>
          <p:nvPr/>
        </p:nvSpPr>
        <p:spPr bwMode="auto">
          <a:xfrm>
            <a:off x="4572000" y="4724400"/>
            <a:ext cx="338455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600"/>
              <a:t>Thrombolysis</a:t>
            </a:r>
            <a:endParaRPr lang="nl-NL" sz="1800"/>
          </a:p>
        </p:txBody>
      </p:sp>
      <p:sp>
        <p:nvSpPr>
          <p:cNvPr id="557066" name="Oval 10"/>
          <p:cNvSpPr>
            <a:spLocks noChangeArrowheads="1"/>
          </p:cNvSpPr>
          <p:nvPr/>
        </p:nvSpPr>
        <p:spPr bwMode="auto">
          <a:xfrm>
            <a:off x="2484438" y="2997200"/>
            <a:ext cx="792162" cy="401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557067" name="Rectangle 11"/>
          <p:cNvSpPr>
            <a:spLocks noChangeArrowheads="1"/>
          </p:cNvSpPr>
          <p:nvPr/>
        </p:nvSpPr>
        <p:spPr bwMode="auto">
          <a:xfrm>
            <a:off x="2555875" y="3022600"/>
            <a:ext cx="585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/>
              <a:t>YES</a:t>
            </a:r>
            <a:endParaRPr lang="nl-NL" sz="1600"/>
          </a:p>
        </p:txBody>
      </p:sp>
      <p:sp>
        <p:nvSpPr>
          <p:cNvPr id="557068" name="Line 12"/>
          <p:cNvSpPr>
            <a:spLocks noChangeShapeType="1"/>
          </p:cNvSpPr>
          <p:nvPr/>
        </p:nvSpPr>
        <p:spPr bwMode="auto">
          <a:xfrm flipH="1">
            <a:off x="3275013" y="32131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6300788" y="2276475"/>
            <a:ext cx="0" cy="195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57070" name="Oval 14"/>
          <p:cNvSpPr>
            <a:spLocks noChangeArrowheads="1"/>
          </p:cNvSpPr>
          <p:nvPr/>
        </p:nvSpPr>
        <p:spPr bwMode="auto">
          <a:xfrm>
            <a:off x="5867400" y="4149725"/>
            <a:ext cx="792163" cy="401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557071" name="Rectangle 15"/>
          <p:cNvSpPr>
            <a:spLocks noChangeArrowheads="1"/>
          </p:cNvSpPr>
          <p:nvPr/>
        </p:nvSpPr>
        <p:spPr bwMode="auto">
          <a:xfrm>
            <a:off x="5938838" y="4171950"/>
            <a:ext cx="592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 </a:t>
            </a:r>
            <a:r>
              <a:rPr lang="nl-BE" sz="1600"/>
              <a:t> NO</a:t>
            </a:r>
            <a:endParaRPr lang="nl-NL" sz="1600"/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107950" y="6224588"/>
            <a:ext cx="6846888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Arial" charset="0"/>
              <a:buChar char="•"/>
            </a:pPr>
            <a:r>
              <a:rPr lang="nl-BE" b="0" dirty="0"/>
              <a:t> </a:t>
            </a:r>
            <a:r>
              <a:rPr lang="nl-BE" dirty="0" smtClean="0"/>
              <a:t>PPCI: UFH and </a:t>
            </a:r>
            <a:r>
              <a:rPr lang="nl-BE" dirty="0" err="1" smtClean="0"/>
              <a:t>Prasugrel</a:t>
            </a:r>
            <a:r>
              <a:rPr lang="nl-BE" dirty="0" smtClean="0"/>
              <a:t> 60 mg/ </a:t>
            </a:r>
            <a:r>
              <a:rPr lang="nl-BE" dirty="0" err="1" smtClean="0"/>
              <a:t>Ticagrelor</a:t>
            </a:r>
            <a:r>
              <a:rPr lang="nl-BE" dirty="0" smtClean="0"/>
              <a:t> 180mg </a:t>
            </a:r>
          </a:p>
          <a:p>
            <a:pPr>
              <a:buFont typeface="Arial" charset="0"/>
              <a:buChar char="•"/>
            </a:pPr>
            <a:r>
              <a:rPr lang="nl-BE" dirty="0" err="1" smtClean="0"/>
              <a:t>Trombolysis</a:t>
            </a:r>
            <a:r>
              <a:rPr lang="nl-BE" dirty="0" smtClean="0"/>
              <a:t>:  </a:t>
            </a:r>
            <a:r>
              <a:rPr lang="nl-BE" dirty="0" err="1" smtClean="0"/>
              <a:t>Enoxaparin</a:t>
            </a:r>
            <a:r>
              <a:rPr lang="nl-BE" dirty="0" smtClean="0"/>
              <a:t> and </a:t>
            </a:r>
            <a:r>
              <a:rPr lang="nl-BE" dirty="0" err="1" smtClean="0"/>
              <a:t>clopidogrel</a:t>
            </a:r>
            <a:r>
              <a:rPr lang="nl-BE" dirty="0" smtClean="0"/>
              <a:t> 300mg (</a:t>
            </a:r>
            <a:r>
              <a:rPr lang="nl-BE" dirty="0" err="1" smtClean="0"/>
              <a:t>adjusted</a:t>
            </a:r>
            <a:r>
              <a:rPr lang="nl-BE" dirty="0" smtClean="0"/>
              <a:t> </a:t>
            </a:r>
            <a:r>
              <a:rPr lang="nl-BE" dirty="0" err="1" smtClean="0"/>
              <a:t>dose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 &gt;75y) </a:t>
            </a:r>
            <a:endParaRPr lang="nl-NL" dirty="0"/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468313" y="719138"/>
            <a:ext cx="8208962" cy="406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 dirty="0" smtClean="0"/>
              <a:t>ASA- </a:t>
            </a:r>
            <a:r>
              <a:rPr lang="nl-BE" sz="2000" dirty="0" err="1"/>
              <a:t>Morphine</a:t>
            </a:r>
            <a:r>
              <a:rPr lang="nl-BE" sz="2000" dirty="0"/>
              <a:t> - </a:t>
            </a:r>
            <a:r>
              <a:rPr lang="nl-BE" sz="2000" dirty="0" err="1"/>
              <a:t>Heparin</a:t>
            </a:r>
            <a:r>
              <a:rPr lang="nl-BE" sz="2000" dirty="0"/>
              <a:t>* - </a:t>
            </a:r>
            <a:r>
              <a:rPr lang="fr-FR" sz="2000" dirty="0" smtClean="0">
                <a:latin typeface="Verdana" pitchFamily="34" charset="0"/>
              </a:rPr>
              <a:t>P2Y</a:t>
            </a:r>
            <a:r>
              <a:rPr lang="fr-FR" sz="2000" baseline="-25000" dirty="0" smtClean="0">
                <a:latin typeface="Verdana" pitchFamily="34" charset="0"/>
              </a:rPr>
              <a:t>12</a:t>
            </a:r>
            <a:r>
              <a:rPr lang="fr-FR" sz="2000" dirty="0" smtClean="0">
                <a:latin typeface="Verdana" pitchFamily="34" charset="0"/>
              </a:rPr>
              <a:t> </a:t>
            </a:r>
            <a:r>
              <a:rPr lang="fr-FR" sz="2000" dirty="0" err="1" smtClean="0">
                <a:latin typeface="Verdana" pitchFamily="34" charset="0"/>
              </a:rPr>
              <a:t>inhibitor</a:t>
            </a:r>
            <a:r>
              <a:rPr lang="nl-BE" sz="2000" dirty="0" smtClean="0">
                <a:latin typeface="Times New Roman" pitchFamily="18" charset="0"/>
              </a:rPr>
              <a:t> </a:t>
            </a:r>
            <a:r>
              <a:rPr lang="nl-BE" sz="2000" dirty="0" smtClean="0"/>
              <a:t>*</a:t>
            </a:r>
            <a:endParaRPr lang="en-US" sz="2000" dirty="0"/>
          </a:p>
        </p:txBody>
      </p:sp>
      <p:sp>
        <p:nvSpPr>
          <p:cNvPr id="17427" name="Line 26"/>
          <p:cNvSpPr>
            <a:spLocks noChangeShapeType="1"/>
          </p:cNvSpPr>
          <p:nvPr/>
        </p:nvSpPr>
        <p:spPr bwMode="auto">
          <a:xfrm>
            <a:off x="6300788" y="1125538"/>
            <a:ext cx="0" cy="234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428" name="Line 27"/>
          <p:cNvSpPr>
            <a:spLocks noChangeShapeType="1"/>
          </p:cNvSpPr>
          <p:nvPr/>
        </p:nvSpPr>
        <p:spPr bwMode="auto">
          <a:xfrm>
            <a:off x="1835150" y="1125538"/>
            <a:ext cx="0" cy="234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57085" name="Text Box 29"/>
          <p:cNvSpPr txBox="1">
            <a:spLocks noChangeArrowheads="1"/>
          </p:cNvSpPr>
          <p:nvPr/>
        </p:nvSpPr>
        <p:spPr bwMode="auto">
          <a:xfrm>
            <a:off x="4572000" y="5300663"/>
            <a:ext cx="14398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Failed </a:t>
            </a:r>
            <a:endParaRPr lang="en-US"/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4572000" y="5861050"/>
            <a:ext cx="1447800" cy="3762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1800"/>
              <a:t>Rescue PCI</a:t>
            </a:r>
            <a:endParaRPr lang="en-US" sz="1800"/>
          </a:p>
        </p:txBody>
      </p:sp>
      <p:sp>
        <p:nvSpPr>
          <p:cNvPr id="557090" name="Rectangle 34"/>
          <p:cNvSpPr>
            <a:spLocks noChangeArrowheads="1"/>
          </p:cNvSpPr>
          <p:nvPr/>
        </p:nvSpPr>
        <p:spPr bwMode="auto">
          <a:xfrm>
            <a:off x="6516688" y="5300663"/>
            <a:ext cx="14398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Succes</a:t>
            </a:r>
            <a:endParaRPr lang="en-US"/>
          </a:p>
        </p:txBody>
      </p:sp>
      <p:sp>
        <p:nvSpPr>
          <p:cNvPr id="557093" name="Rectangle 37"/>
          <p:cNvSpPr>
            <a:spLocks noChangeArrowheads="1"/>
          </p:cNvSpPr>
          <p:nvPr/>
        </p:nvSpPr>
        <p:spPr bwMode="auto">
          <a:xfrm>
            <a:off x="6516688" y="5876925"/>
            <a:ext cx="1447800" cy="492125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nl-BE" sz="1600"/>
              <a:t>Coronaro/</a:t>
            </a:r>
          </a:p>
          <a:p>
            <a:pPr algn="ctr">
              <a:lnSpc>
                <a:spcPct val="80000"/>
              </a:lnSpc>
            </a:pPr>
            <a:r>
              <a:rPr lang="nl-BE" sz="1600"/>
              <a:t>PCI 3-24h</a:t>
            </a:r>
            <a:endParaRPr lang="en-US" sz="1600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0" y="61166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600"/>
              <a:t>*</a:t>
            </a:r>
            <a:endParaRPr lang="en-US" sz="1600"/>
          </a:p>
        </p:txBody>
      </p:sp>
      <p:sp>
        <p:nvSpPr>
          <p:cNvPr id="3" name="Line 31"/>
          <p:cNvSpPr>
            <a:spLocks noChangeShapeType="1"/>
          </p:cNvSpPr>
          <p:nvPr/>
        </p:nvSpPr>
        <p:spPr bwMode="auto">
          <a:xfrm>
            <a:off x="7235825" y="5602288"/>
            <a:ext cx="0" cy="274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" name="Line 31"/>
          <p:cNvSpPr>
            <a:spLocks noChangeShapeType="1"/>
          </p:cNvSpPr>
          <p:nvPr/>
        </p:nvSpPr>
        <p:spPr bwMode="auto">
          <a:xfrm>
            <a:off x="5292725" y="5602288"/>
            <a:ext cx="0" cy="274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Cremoni and prehospital management</Template>
  <TotalTime>5667</TotalTime>
  <Words>248</Words>
  <Application>Microsoft Office PowerPoint</Application>
  <PresentationFormat>Diavoorstelling (4:3)</PresentationFormat>
  <Paragraphs>56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Blank Presentation</vt:lpstr>
      <vt:lpstr>Acute coronary syndrome  without ST elevation</vt:lpstr>
      <vt:lpstr> ST elevation MI  (&lt;12 h after onset of pain)</vt:lpstr>
    </vt:vector>
  </TitlesOfParts>
  <Company>uza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claeys marc</dc:creator>
  <cp:lastModifiedBy>Claeys, Marc</cp:lastModifiedBy>
  <cp:revision>352</cp:revision>
  <dcterms:created xsi:type="dcterms:W3CDTF">2004-04-05T20:37:22Z</dcterms:created>
  <dcterms:modified xsi:type="dcterms:W3CDTF">2012-09-26T13:23:47Z</dcterms:modified>
</cp:coreProperties>
</file>